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5" r:id="rId2"/>
    <p:sldId id="259" r:id="rId3"/>
    <p:sldId id="358" r:id="rId4"/>
    <p:sldId id="362" r:id="rId5"/>
    <p:sldId id="257" r:id="rId6"/>
    <p:sldId id="363" r:id="rId7"/>
    <p:sldId id="367" r:id="rId8"/>
    <p:sldId id="263" r:id="rId9"/>
    <p:sldId id="369" r:id="rId10"/>
    <p:sldId id="281" r:id="rId11"/>
    <p:sldId id="284" r:id="rId12"/>
    <p:sldId id="282" r:id="rId13"/>
    <p:sldId id="370" r:id="rId14"/>
    <p:sldId id="361" r:id="rId15"/>
    <p:sldId id="286" r:id="rId16"/>
    <p:sldId id="285" r:id="rId17"/>
    <p:sldId id="280" r:id="rId18"/>
    <p:sldId id="317" r:id="rId19"/>
    <p:sldId id="318" r:id="rId20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A9F71-BBF2-4D93-B78C-52DB1901342E}" v="3" dt="2024-01-28T21:50:05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83ABD-4D10-488B-AB88-5A580712592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9CC8-91B4-4B5D-96A2-7120936D1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29696-2BE8-442F-AE32-06B5202A7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1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4601-FB15-F82D-D056-5D61D9E7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C3B9-79FF-ECE4-0EBC-618EF123E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E7FE-8AFF-5D71-AC19-20F945B6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010C-1A3E-409B-87C3-FA66ED0F5F72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53C46-5628-0AB2-0F50-949683D5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6695B-498E-CFB4-DEE0-66DD08DF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3CB2-06DD-7D66-4AE5-035E78E8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02300-6941-E9B4-226D-5B74147B1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2215F-3A6D-35F0-F81C-99CC50D5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A864-2951-4F2E-879E-A55391F3137A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0278-CCE5-B12A-B6B5-00CB2CEF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B510-B92A-CC8D-162E-7B513593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B44B7-0302-76CC-892B-CD8E7D932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9CB5C-F621-061C-6BF5-60A07AF9C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9F574-3ED1-09AB-0428-59AA658D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F23A-5290-47AD-BD9A-089B45EACB42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9021-A73A-D16C-8CAA-D2C47699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8752-9094-FECE-5BA5-526E0E31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B714E7-4FD4-46B0-8831-48EB663CF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3404" y="225822"/>
            <a:ext cx="1847971" cy="2438142"/>
            <a:chOff x="183404" y="225822"/>
            <a:chExt cx="1847971" cy="2438142"/>
          </a:xfrm>
        </p:grpSpPr>
        <p:sp useBgFill="1">
          <p:nvSpPr>
            <p:cNvPr id="11" name="Graphic 10">
              <a:extLst>
                <a:ext uri="{FF2B5EF4-FFF2-40B4-BE49-F238E27FC236}">
                  <a16:creationId xmlns:a16="http://schemas.microsoft.com/office/drawing/2014/main" id="{28748170-3B03-4983-B18A-BD3434F6A1E0}"/>
                </a:ext>
              </a:extLst>
            </p:cNvPr>
            <p:cNvSpPr/>
            <p:nvPr/>
          </p:nvSpPr>
          <p:spPr>
            <a:xfrm rot="2700000">
              <a:off x="304800" y="965970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2" name="Oval 11">
              <a:extLst>
                <a:ext uri="{FF2B5EF4-FFF2-40B4-BE49-F238E27FC236}">
                  <a16:creationId xmlns:a16="http://schemas.microsoft.com/office/drawing/2014/main" id="{8763577F-7D99-42DD-8DEE-6CC576187D1E}"/>
                </a:ext>
              </a:extLst>
            </p:cNvPr>
            <p:cNvSpPr/>
            <p:nvPr/>
          </p:nvSpPr>
          <p:spPr>
            <a:xfrm rot="10800000">
              <a:off x="1815651" y="1342540"/>
              <a:ext cx="215724" cy="215724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3" name="Oval 12">
              <a:extLst>
                <a:ext uri="{FF2B5EF4-FFF2-40B4-BE49-F238E27FC236}">
                  <a16:creationId xmlns:a16="http://schemas.microsoft.com/office/drawing/2014/main" id="{4EF5F2E5-90C0-417E-8B26-0927E3086B9A}"/>
                </a:ext>
              </a:extLst>
            </p:cNvPr>
            <p:cNvSpPr/>
            <p:nvPr/>
          </p:nvSpPr>
          <p:spPr>
            <a:xfrm rot="10800000">
              <a:off x="183404" y="225822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4" name="Oval 13">
              <a:extLst>
                <a:ext uri="{FF2B5EF4-FFF2-40B4-BE49-F238E27FC236}">
                  <a16:creationId xmlns:a16="http://schemas.microsoft.com/office/drawing/2014/main" id="{648150F6-4F74-4696-AF2C-455208042AA2}"/>
                </a:ext>
              </a:extLst>
            </p:cNvPr>
            <p:cNvSpPr/>
            <p:nvPr/>
          </p:nvSpPr>
          <p:spPr>
            <a:xfrm rot="10800000">
              <a:off x="583574" y="2333139"/>
              <a:ext cx="330825" cy="33082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F341ACE-BA74-497F-B0A2-112DCBB2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52" y="566127"/>
            <a:ext cx="10531448" cy="1490825"/>
          </a:xfrm>
        </p:spPr>
        <p:txBody>
          <a:bodyPr anchor="ctr">
            <a:normAutofit/>
          </a:bodyPr>
          <a:lstStyle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3858BEB-3028-46B2-A113-0312EFEC2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2541" y="2346854"/>
            <a:ext cx="4360512" cy="5524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4B6002D-221D-4D66-93ED-DAD87E64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2191" y="2899269"/>
            <a:ext cx="4360862" cy="3215781"/>
          </a:xfrm>
        </p:spPr>
        <p:txBody>
          <a:bodyPr>
            <a:normAutofit/>
          </a:bodyPr>
          <a:lstStyle>
            <a:lvl1pPr marL="285750" indent="-285750">
              <a:buClr>
                <a:schemeClr val="accent3"/>
              </a:buClr>
              <a:buFontTx/>
              <a:buChar char="+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7B583B4-9EAA-4C7A-8DE1-DF310A0D24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7397" y="2346854"/>
            <a:ext cx="4360512" cy="5524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694B9F6A-3683-47F2-8548-EA26CEADE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7047" y="2899269"/>
            <a:ext cx="4360862" cy="3215781"/>
          </a:xfrm>
        </p:spPr>
        <p:txBody>
          <a:bodyPr>
            <a:normAutofit/>
          </a:bodyPr>
          <a:lstStyle>
            <a:lvl1pPr marL="285750" indent="-285750">
              <a:buClr>
                <a:schemeClr val="accent3"/>
              </a:buClr>
              <a:buFontTx/>
              <a:buChar char="+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1FDFCFD6-336A-4319-8946-39E7EC2C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AF8A941-4D73-4272-9331-1CC2D1398D9D}" type="datetime1">
              <a:rPr lang="en-US" smtClean="0"/>
              <a:t>1/28/2024</a:t>
            </a:fld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EDA87BDB-4AAD-4508-9D8E-9413194A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972B28B4-16BA-417A-B46D-DBD7D41F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1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415D-2639-209C-2BA0-272C6C9C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6D01-82AB-0E57-A9C6-0FA62EF4F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60E4-704A-D58F-C243-2872EAA0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A4E4-18EA-498F-B935-EFF8A30F8512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C66A-399E-87F4-DA6F-96FAA8DC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CF49-AE4F-D83E-8E26-38E28E13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E04B-9438-9992-2858-82FC0AA9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73524-784E-34B5-CDCD-883365A98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ACF4D-4CBD-A8D5-1815-CACB21CF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346-6429-461D-A52B-AE5952DEF921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7894-A07C-4D5F-E7DF-5DCD064F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3A87-C886-99B2-13D3-DF0755DA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4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2954-989B-8A14-4F6A-6F47347F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57073-2015-DF01-722B-A3BD97336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D87D2-25F6-AD6F-19A9-3BF0F0F45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D43DC-C33B-C4D1-13A0-084B2EB3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6571-8826-493F-9179-ABA3E311C8C4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9D515-66B0-F92B-CDC1-17827F8F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89463-56CD-643B-6460-69EDC29A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2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6C9B-4C14-7CFF-C9D5-6CDCF8AC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F4B2F-8EC6-F675-5CC1-48C973D35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79329-0EAC-FCD2-2B70-8A4BA6739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326AB-3FB1-8DBD-C12B-FA816055F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C11C3-7411-B9AB-696E-9D4E03DC1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A2800-2DFC-E6BF-4BF7-F567E44A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AD86-7842-4047-A649-A840BCA412B3}" type="datetime1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6C534-F09D-EF0E-67CF-F1044A3B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91034-5A23-B5C7-E535-8CF83F02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730A-E13C-60D5-4D4D-4349A27E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B5A9E-E881-8760-6658-65614570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4EE0-AB96-4398-9E5D-2B68A7FDEA6D}" type="datetime1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6BB5C-EFFC-5102-8787-FA598E9C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CE9C5-A598-82C2-24E5-0C32A3D1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CADD62-B35B-2AAD-F409-FAED3F6B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D63F-86B4-42C0-AB17-BBFC72451A13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8AEE-E0F0-D49A-BACF-9B47A477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CD558-E509-1484-6928-35E4CCD3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4AFB-287D-69C3-C498-95CB0EDF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C471-7EDA-CC8E-529F-F1D10EB5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B8335-8FA9-5586-83BC-85611BCE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6CA18-A563-C553-200B-F63AB02A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305B-4D14-45B6-B093-671D609E6A1F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D667B-84E4-6CDE-A472-C13D4613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5B054-A1AF-42C3-D4A3-5FE21768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3092-720F-9FE5-D6E1-36EF4562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81EDB-6385-8F4B-61B1-FBBF443C9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36E52-0D51-7815-61BF-12C72137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4BCDC-6090-B07B-38DA-DB8C506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C5A-8085-4BE7-BE01-10DEB4AD1A16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AF512-F217-0AA4-75D5-E918A541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3983B-F3FF-E7F5-DA9B-B6763F18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8E10B-60E7-0154-6AEC-E2D71A8C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E2B7B-2704-A6CF-4691-078500FC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6DB9-7C3A-B49C-7F8E-8E157E26F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EDFB-6145-4BBD-8C7C-CD769EE556F5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99B8-A296-9C0A-0232-E05F2A44D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91E3-6808-2028-2D15-522F83FC8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587F2-01B8-4539-9AD6-CC389151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valchessclub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hesstotor.eu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606FF93-30AD-4496-9EB4-A16588DB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Beginner Chess Step-By-Step</a:t>
            </a:r>
            <a:br>
              <a:rPr lang="en-US" dirty="0"/>
            </a:br>
            <a:r>
              <a:rPr lang="en-US" dirty="0"/>
              <a:t>2/1/24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80F03BD-5CC3-47DD-B082-722AE47BF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Delaware Valley Chess Club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70961-139F-CB2A-CE4C-78A998F10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9FC7F-A6BC-10EE-B314-5DF6EC805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3053" y="2346854"/>
            <a:ext cx="4607218" cy="552450"/>
          </a:xfrm>
        </p:spPr>
        <p:txBody>
          <a:bodyPr/>
          <a:lstStyle/>
          <a:p>
            <a:pPr algn="ctr"/>
            <a:r>
              <a:rPr lang="en-US" i="0" dirty="0">
                <a:latin typeface="Google Sans"/>
              </a:rPr>
              <a:t>Kohelet Yeshiva</a:t>
            </a:r>
          </a:p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86EB0-9741-51B0-F23B-E33DDE5B66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</a:t>
            </a:r>
          </a:p>
        </p:txBody>
      </p:sp>
      <p:pic>
        <p:nvPicPr>
          <p:cNvPr id="19" name="Picture Placeholder 18" descr="Close Up of a chess board">
            <a:extLst>
              <a:ext uri="{FF2B5EF4-FFF2-40B4-BE49-F238E27FC236}">
                <a16:creationId xmlns:a16="http://schemas.microsoft.com/office/drawing/2014/main" id="{39881573-7C25-4F17-A03E-E8E1E0E8860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18434" r="18434"/>
          <a:stretch/>
        </p:blipFill>
        <p:spPr>
          <a:xfrm>
            <a:off x="2488537" y="2899269"/>
            <a:ext cx="2597785" cy="2743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DC21F-703F-8FA0-A223-3F765CF75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318" y="2960303"/>
            <a:ext cx="4577953" cy="26211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39F55-11B8-E703-505C-7F84BE35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3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C4E5-4B34-4996-961A-6B205AE9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</a:t>
            </a:r>
            <a:r>
              <a:rPr lang="en-US" b="1" u="sng"/>
              <a:t>- 2/1/24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0E28-27BD-4DD8-94A6-FF4A0A6BA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DE1C-AECA-42C8-928E-FB4B1B344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393" y="1960561"/>
            <a:ext cx="11157357" cy="4532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1BE963-2315-498C-9D25-DB20A9A2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1" y="342106"/>
            <a:ext cx="139125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79710A-ED48-FEDF-5273-A7CF078F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25" y="2193153"/>
            <a:ext cx="6572075" cy="4132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36117-088A-3FC1-3F12-1EBF231E0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905" y="2743202"/>
            <a:ext cx="3584361" cy="29193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B3F9-488A-5897-772E-99695DDF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8C70B-9BA4-8D94-3779-2F86906D2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341312"/>
            <a:ext cx="15716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4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C4E5-4B34-4996-961A-6B205AE9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0E28-27BD-4DD8-94A6-FF4A0A6BA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DE1C-AECA-42C8-928E-FB4B1B344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393" y="1960561"/>
            <a:ext cx="11157357" cy="4532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1BE963-2315-498C-9D25-DB20A9A2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2" y="342106"/>
            <a:ext cx="1391250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1DC8CA-91CB-432C-1B62-070CD9F77CA9}"/>
              </a:ext>
            </a:extLst>
          </p:cNvPr>
          <p:cNvSpPr txBox="1"/>
          <p:nvPr/>
        </p:nvSpPr>
        <p:spPr>
          <a:xfrm>
            <a:off x="7089037" y="3349554"/>
            <a:ext cx="3257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are going to practice writing chess notation.  King and Queen vs King is the 1</a:t>
            </a:r>
            <a:r>
              <a:rPr lang="en-US" b="1" baseline="30000" dirty="0"/>
              <a:t>st</a:t>
            </a:r>
            <a:r>
              <a:rPr lang="en-US" b="1" dirty="0"/>
              <a:t> basic mate.  Set up your board – see next page for the position – Record your move until you get to checkmate.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9B33D-782D-4A31-E61A-F2CFDF57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26" y="4226717"/>
            <a:ext cx="5133975" cy="2390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91D3B-321D-4AE4-9231-A72684E1E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26" y="2615256"/>
            <a:ext cx="4600575" cy="16954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BB7BD-EF4A-D56E-0448-8DD6D493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C4E5-4B34-4996-961A-6B205AE9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2/19/24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0E28-27BD-4DD8-94A6-FF4A0A6BA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DE1C-AECA-42C8-928E-FB4B1B344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393" y="1960561"/>
            <a:ext cx="11157357" cy="4532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1BE963-2315-498C-9D25-DB20A9A2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8" y="347280"/>
            <a:ext cx="1391250" cy="1371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9BC6-65B3-3EA7-A3E0-166B7D9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8FD6CF-8747-C31C-E34D-F40855C2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75" y="365125"/>
            <a:ext cx="1571625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8D395-BA78-F48D-C42B-268A0F768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7" y="2737476"/>
            <a:ext cx="3408492" cy="3429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D6971E-B727-E496-D60D-8FC4274C0B19}"/>
              </a:ext>
            </a:extLst>
          </p:cNvPr>
          <p:cNvSpPr txBox="1"/>
          <p:nvPr/>
        </p:nvSpPr>
        <p:spPr>
          <a:xfrm>
            <a:off x="1250953" y="2263258"/>
            <a:ext cx="18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Button Game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449326-6D66-CCF3-8AEB-E0AB2C06E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626" y="2737477"/>
            <a:ext cx="1997345" cy="2011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86B7DE-BFD3-1A35-1ACB-D3B2E213B704}"/>
              </a:ext>
            </a:extLst>
          </p:cNvPr>
          <p:cNvSpPr txBox="1"/>
          <p:nvPr/>
        </p:nvSpPr>
        <p:spPr>
          <a:xfrm>
            <a:off x="4499625" y="2278266"/>
            <a:ext cx="20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Pawn Promotion1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D28FD1-3AA3-80A2-1B65-AEBE173B9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4722" y="2739220"/>
            <a:ext cx="1994775" cy="2011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A37A42-DC53-01CF-028B-BBBCACDEC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8069" y="2737477"/>
            <a:ext cx="2002146" cy="20116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254829-0DB9-ECD0-D222-848835939E1D}"/>
              </a:ext>
            </a:extLst>
          </p:cNvPr>
          <p:cNvSpPr txBox="1"/>
          <p:nvPr/>
        </p:nvSpPr>
        <p:spPr>
          <a:xfrm>
            <a:off x="6697782" y="2278266"/>
            <a:ext cx="20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Pawn Promotion2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B7B9E1-42BC-D6E5-E2BE-2DDDFDECD1E9}"/>
              </a:ext>
            </a:extLst>
          </p:cNvPr>
          <p:cNvSpPr txBox="1"/>
          <p:nvPr/>
        </p:nvSpPr>
        <p:spPr>
          <a:xfrm>
            <a:off x="8739636" y="2280257"/>
            <a:ext cx="20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Key Squares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701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B50F74-C5DF-0121-1D0E-817396BA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FE7D8-5EC5-D2A5-26B8-A984E531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13" y="2027166"/>
            <a:ext cx="4272754" cy="424837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7ABD8AF-B632-EAB6-FE73-55BA41CC5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8" y="347280"/>
            <a:ext cx="1391250" cy="1371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6065B-CD3E-170D-8799-03470AC6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C4E5-4B34-4996-961A-6B205AE9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0E28-27BD-4DD8-94A6-FF4A0A6BA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DE1C-AECA-42C8-928E-FB4B1B344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393" y="1960561"/>
            <a:ext cx="11157357" cy="4532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1BE963-2315-498C-9D25-DB20A9A2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8" y="347280"/>
            <a:ext cx="139125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F3994-A912-C53D-F810-8468C444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26" y="2188532"/>
            <a:ext cx="2319618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65BC2E-458C-13BE-EAE6-224B61D1DB01}"/>
              </a:ext>
            </a:extLst>
          </p:cNvPr>
          <p:cNvSpPr txBox="1"/>
          <p:nvPr/>
        </p:nvSpPr>
        <p:spPr>
          <a:xfrm>
            <a:off x="404326" y="4957894"/>
            <a:ext cx="238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to move.  Write down all your moves and checkmate your opponent.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60B06-CC50-4912-AF7D-91862B48A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258" y="2188532"/>
            <a:ext cx="2290813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A8A52B-9DB5-3A47-F437-DE617326B353}"/>
              </a:ext>
            </a:extLst>
          </p:cNvPr>
          <p:cNvSpPr txBox="1"/>
          <p:nvPr/>
        </p:nvSpPr>
        <p:spPr>
          <a:xfrm>
            <a:off x="3684204" y="4957893"/>
            <a:ext cx="2290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White’s Queen moves a Knight Jump away from the King. Notice how the Black King’s moves.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F3178F-F3D9-A9EC-9B1A-E49DC852A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607" y="2188532"/>
            <a:ext cx="2266990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C3F4BC-36F8-050E-6C57-AAD8BFF53CFC}"/>
              </a:ext>
            </a:extLst>
          </p:cNvPr>
          <p:cNvSpPr txBox="1"/>
          <p:nvPr/>
        </p:nvSpPr>
        <p:spPr>
          <a:xfrm>
            <a:off x="6516371" y="4957893"/>
            <a:ext cx="226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King is on the edge just “lock him in” and bring up your King.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DC8CA-91CB-432C-1B62-070CD9F77CA9}"/>
              </a:ext>
            </a:extLst>
          </p:cNvPr>
          <p:cNvSpPr txBox="1"/>
          <p:nvPr/>
        </p:nvSpPr>
        <p:spPr>
          <a:xfrm>
            <a:off x="9678382" y="2076275"/>
            <a:ext cx="147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Practice writing notation.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9BC6-65B3-3EA7-A3E0-166B7D9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6796-0D28-280B-04AD-F4C0EBAA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2/19/24</a:t>
            </a:r>
            <a:br>
              <a:rPr lang="en-US" b="1" u="sng" dirty="0"/>
            </a:br>
            <a:r>
              <a:rPr lang="en-US" b="1" dirty="0"/>
              <a:t>Mate with King &amp; Queen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D6B48-7318-D5DD-92C2-C431B291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2" y="295179"/>
            <a:ext cx="1437625" cy="1417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F8EAAF-11DE-4432-FEBA-B84D4D568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760634"/>
            <a:ext cx="5848350" cy="42386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907BC-FEFD-BE97-35F8-7C7F8F43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C4E5-4B34-4996-961A-6B205AE9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0E28-27BD-4DD8-94A6-FF4A0A6BA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DE1C-AECA-42C8-928E-FB4B1B344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393" y="1960561"/>
            <a:ext cx="11157357" cy="45323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SOME BASIC OPENING PRINCIPLES</a:t>
            </a:r>
          </a:p>
          <a:p>
            <a:pPr marL="0" indent="0">
              <a:buNone/>
            </a:pPr>
            <a:r>
              <a:rPr lang="en-US" sz="1800" dirty="0"/>
              <a:t>	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1BE963-2315-498C-9D25-DB20A9A2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106"/>
            <a:ext cx="139125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3A0D2-D220-2F91-FBBD-D71CAA9D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715" y="2888301"/>
            <a:ext cx="7486974" cy="26768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E6645-A048-20F9-5EC6-F0030811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7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6796-0D28-280B-04AD-F4C0EBAA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  <a:br>
              <a:rPr lang="en-US" b="1" u="sng" dirty="0"/>
            </a:br>
            <a:r>
              <a:rPr lang="en-US" b="1" dirty="0"/>
              <a:t>Dragon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2D5AAF-E927-1D19-A0AA-5AC5235EC3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2142"/>
          <a:stretch/>
        </p:blipFill>
        <p:spPr>
          <a:xfrm>
            <a:off x="838200" y="2295331"/>
            <a:ext cx="5181600" cy="1781506"/>
          </a:xfr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D6B48-7318-D5DD-92C2-C431B291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2" y="342106"/>
            <a:ext cx="139125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C6B79-6987-2187-F822-D96D2173D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84" y="4104829"/>
            <a:ext cx="2390775" cy="233362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33C2192-D84D-3A63-6914-F3B53B81C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96000" y="2295331"/>
            <a:ext cx="5181600" cy="681134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CA667F-34F6-C3AF-A7CA-B74F11358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093389"/>
            <a:ext cx="2209800" cy="2257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92118-2D32-D4BA-2B52-8A62670B0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172408"/>
            <a:ext cx="3514531" cy="20993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463C94-77D1-16EA-78C0-9094DFAF6BBB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4E4AB-6316-1966-9CC6-A3ED0E50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6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6796-0D28-280B-04AD-F4C0EBAA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  <a:br>
              <a:rPr lang="en-US" b="1" u="sng" dirty="0"/>
            </a:br>
            <a:r>
              <a:rPr lang="en-US" b="1" dirty="0"/>
              <a:t>Dragon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D6B48-7318-D5DD-92C2-C431B291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2" y="342106"/>
            <a:ext cx="1391250" cy="1371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463C94-77D1-16EA-78C0-9094DFAF6BBB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56B818-0D68-0643-18A6-CFD5DDA31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49"/>
          <a:stretch/>
        </p:blipFill>
        <p:spPr>
          <a:xfrm>
            <a:off x="3822889" y="1689639"/>
            <a:ext cx="4543425" cy="49588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29B3D-009E-72FE-76EA-D921E1C5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8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6796-0D28-280B-04AD-F4C0EBAA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D6B48-7318-D5DD-92C2-C431B291C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2" y="342106"/>
            <a:ext cx="1391250" cy="1371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463C94-77D1-16EA-78C0-9094DFAF6BBB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3EBF4-D164-73E1-31CB-1F92D917B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26" y="1562100"/>
            <a:ext cx="6525606" cy="4543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40E8E-4C55-491C-7A9B-C121F002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5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3D5EBBC-9EBE-5DA6-03FA-960FA67CE723}"/>
              </a:ext>
            </a:extLst>
          </p:cNvPr>
          <p:cNvGrpSpPr/>
          <p:nvPr/>
        </p:nvGrpSpPr>
        <p:grpSpPr>
          <a:xfrm>
            <a:off x="1107348" y="1000774"/>
            <a:ext cx="10184234" cy="5857226"/>
            <a:chOff x="1266738" y="723936"/>
            <a:chExt cx="9748007" cy="548688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E7C47289-C086-89E5-01D4-188BFCA1327A}"/>
                </a:ext>
              </a:extLst>
            </p:cNvPr>
            <p:cNvSpPr/>
            <p:nvPr/>
          </p:nvSpPr>
          <p:spPr>
            <a:xfrm>
              <a:off x="2097248" y="723936"/>
              <a:ext cx="7659149" cy="18347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CHESS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0CBD13-89A4-A3CA-6758-4DFB513A696E}"/>
                </a:ext>
              </a:extLst>
            </p:cNvPr>
            <p:cNvSpPr/>
            <p:nvPr/>
          </p:nvSpPr>
          <p:spPr>
            <a:xfrm>
              <a:off x="1266738" y="5654180"/>
              <a:ext cx="9748007" cy="4798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0E11C7-6F05-4D41-B66B-228EBC5729BC}"/>
                </a:ext>
              </a:extLst>
            </p:cNvPr>
            <p:cNvSpPr/>
            <p:nvPr/>
          </p:nvSpPr>
          <p:spPr>
            <a:xfrm>
              <a:off x="1765883" y="5142138"/>
              <a:ext cx="8481270" cy="4798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6E6180-4D23-6679-5E66-8E2F4158A5F0}"/>
                </a:ext>
              </a:extLst>
            </p:cNvPr>
            <p:cNvSpPr/>
            <p:nvPr/>
          </p:nvSpPr>
          <p:spPr>
            <a:xfrm>
              <a:off x="2097249" y="4630096"/>
              <a:ext cx="7659148" cy="4798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A08D2E-B007-715D-5766-6C06AC33B58D}"/>
                </a:ext>
              </a:extLst>
            </p:cNvPr>
            <p:cNvSpPr/>
            <p:nvPr/>
          </p:nvSpPr>
          <p:spPr>
            <a:xfrm>
              <a:off x="2097248" y="2603241"/>
              <a:ext cx="1820894" cy="19500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C66B9C-FB06-3255-89CA-AEA66EFDEEBE}"/>
                </a:ext>
              </a:extLst>
            </p:cNvPr>
            <p:cNvSpPr/>
            <p:nvPr/>
          </p:nvSpPr>
          <p:spPr>
            <a:xfrm>
              <a:off x="5112727" y="2596905"/>
              <a:ext cx="1642919" cy="19500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F5236F-6016-48D6-29F3-62500CAF8401}"/>
                </a:ext>
              </a:extLst>
            </p:cNvPr>
            <p:cNvSpPr/>
            <p:nvPr/>
          </p:nvSpPr>
          <p:spPr>
            <a:xfrm>
              <a:off x="8369559" y="2635399"/>
              <a:ext cx="1386832" cy="19500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8ECD9B-0CAE-3BB8-C91B-70730A268272}"/>
                </a:ext>
              </a:extLst>
            </p:cNvPr>
            <p:cNvSpPr/>
            <p:nvPr/>
          </p:nvSpPr>
          <p:spPr>
            <a:xfrm>
              <a:off x="4422462" y="5502935"/>
              <a:ext cx="300871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Openings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CD324B-0B42-5EBE-591F-00EB8095EF68}"/>
                </a:ext>
              </a:extLst>
            </p:cNvPr>
            <p:cNvSpPr txBox="1"/>
            <p:nvPr/>
          </p:nvSpPr>
          <p:spPr>
            <a:xfrm>
              <a:off x="2878045" y="5069405"/>
              <a:ext cx="609755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Middle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ame</a:t>
              </a:r>
              <a:r>
                <a:rPr lang="en-US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046EC5-8375-C09A-C941-4406524CB11D}"/>
                </a:ext>
              </a:extLst>
            </p:cNvPr>
            <p:cNvSpPr/>
            <p:nvPr/>
          </p:nvSpPr>
          <p:spPr>
            <a:xfrm>
              <a:off x="4976882" y="4623760"/>
              <a:ext cx="189987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End Game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B5ED4F-3505-9DF6-AF75-FB2D03E6F1CD}"/>
                </a:ext>
              </a:extLst>
            </p:cNvPr>
            <p:cNvSpPr txBox="1"/>
            <p:nvPr/>
          </p:nvSpPr>
          <p:spPr>
            <a:xfrm>
              <a:off x="1848520" y="2635399"/>
              <a:ext cx="15259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Openings</a:t>
              </a:r>
              <a:endParaRPr lang="en-US" sz="18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15960-AAA8-EDAB-36DC-D9378534DA8D}"/>
                </a:ext>
              </a:extLst>
            </p:cNvPr>
            <p:cNvSpPr txBox="1"/>
            <p:nvPr/>
          </p:nvSpPr>
          <p:spPr>
            <a:xfrm>
              <a:off x="5050149" y="2635399"/>
              <a:ext cx="1912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Middle</a:t>
              </a:r>
              <a:r>
                <a:rPr lang="en-US" b="0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r>
                <a:rPr lang="en-US" sz="1800" b="0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ame</a:t>
              </a:r>
              <a:endParaRPr lang="en-US" u="sng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A47F37-0846-B35D-E919-6E0CEF5D1425}"/>
                </a:ext>
              </a:extLst>
            </p:cNvPr>
            <p:cNvSpPr txBox="1"/>
            <p:nvPr/>
          </p:nvSpPr>
          <p:spPr>
            <a:xfrm>
              <a:off x="8486421" y="2640722"/>
              <a:ext cx="11647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End </a:t>
              </a:r>
              <a:r>
                <a:rPr lang="en-US" sz="1800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Game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4A67D7-ECEE-06F5-32AB-ABB748765233}"/>
                </a:ext>
              </a:extLst>
            </p:cNvPr>
            <p:cNvSpPr txBox="1"/>
            <p:nvPr/>
          </p:nvSpPr>
          <p:spPr>
            <a:xfrm>
              <a:off x="5050149" y="3019111"/>
              <a:ext cx="17958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Tactics</a:t>
              </a:r>
            </a:p>
            <a:p>
              <a:r>
                <a:rPr lang="en-US" dirty="0"/>
                <a:t>Mating Patterns</a:t>
              </a:r>
            </a:p>
            <a:p>
              <a:r>
                <a:rPr lang="en-US" dirty="0"/>
                <a:t>Steinitz Elements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940A5D-F11D-6338-99F5-7D49050EAE56}"/>
                </a:ext>
              </a:extLst>
            </p:cNvPr>
            <p:cNvSpPr txBox="1"/>
            <p:nvPr/>
          </p:nvSpPr>
          <p:spPr>
            <a:xfrm>
              <a:off x="2018263" y="3077372"/>
              <a:ext cx="1899879" cy="864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Dragon</a:t>
              </a:r>
            </a:p>
            <a:p>
              <a:r>
                <a:rPr lang="en-US" dirty="0"/>
                <a:t>The London</a:t>
              </a:r>
            </a:p>
            <a:p>
              <a:r>
                <a:rPr lang="en-US" dirty="0"/>
                <a:t>The Nimzo-Indian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C691B-440B-5E42-CA7D-876EF7AFF2D0}"/>
                </a:ext>
              </a:extLst>
            </p:cNvPr>
            <p:cNvSpPr txBox="1"/>
            <p:nvPr/>
          </p:nvSpPr>
          <p:spPr>
            <a:xfrm>
              <a:off x="8336654" y="3015377"/>
              <a:ext cx="145264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Basic Themes</a:t>
              </a:r>
            </a:p>
            <a:p>
              <a:r>
                <a:rPr lang="en-US" dirty="0"/>
                <a:t>Basic Endings</a:t>
              </a:r>
            </a:p>
            <a:p>
              <a:r>
                <a:rPr lang="en-US" dirty="0"/>
                <a:t>Theoretical</a:t>
              </a:r>
            </a:p>
            <a:p>
              <a:r>
                <a:rPr lang="en-US" dirty="0"/>
                <a:t>Strategic</a:t>
              </a:r>
            </a:p>
            <a:p>
              <a:endParaRPr lang="en-US" dirty="0"/>
            </a:p>
          </p:txBody>
        </p:sp>
      </p:grp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51B58616-F012-227D-962B-8D441CC2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2" y="329340"/>
            <a:ext cx="1391250" cy="1371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01335-69C9-BD7B-FC4E-FE99938F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7737-0E33-4CBE-B86A-12C3E2B7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1E3E-2E3C-4DF7-8A13-41A080A9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724"/>
            <a:ext cx="10515600" cy="4619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GOALS</a:t>
            </a:r>
          </a:p>
          <a:p>
            <a:r>
              <a:rPr lang="en-US" dirty="0"/>
              <a:t>Introduction for the absolute beginner</a:t>
            </a:r>
          </a:p>
          <a:p>
            <a:pPr lvl="1"/>
            <a:r>
              <a:rPr lang="en-US" dirty="0"/>
              <a:t>The pieces and how they move</a:t>
            </a:r>
          </a:p>
          <a:p>
            <a:pPr lvl="1"/>
            <a:r>
              <a:rPr lang="en-US" dirty="0"/>
              <a:t>The board and notation</a:t>
            </a:r>
          </a:p>
          <a:p>
            <a:pPr lvl="1"/>
            <a:r>
              <a:rPr lang="en-US" dirty="0"/>
              <a:t>Clocks and tournament chess</a:t>
            </a:r>
          </a:p>
          <a:p>
            <a:r>
              <a:rPr lang="en-US" dirty="0"/>
              <a:t>Review basic Endgames</a:t>
            </a:r>
          </a:p>
          <a:p>
            <a:r>
              <a:rPr lang="en-US" dirty="0"/>
              <a:t>Introduce Pawn Endgame Concepts – vocabulary with examples.</a:t>
            </a:r>
          </a:p>
          <a:p>
            <a:r>
              <a:rPr lang="en-US" dirty="0"/>
              <a:t>Introduce Rook Endgame Concepts – vocabulary with examples.</a:t>
            </a:r>
          </a:p>
          <a:p>
            <a:r>
              <a:rPr lang="en-US" dirty="0"/>
              <a:t>Introduce Basic Tactical Ideas</a:t>
            </a:r>
          </a:p>
          <a:p>
            <a:r>
              <a:rPr lang="en-US" dirty="0"/>
              <a:t>Introduce Basic Mating Attacks</a:t>
            </a:r>
          </a:p>
          <a:p>
            <a:r>
              <a:rPr lang="en-US" dirty="0"/>
              <a:t>Introduction to Positional Evaluation (Steinitz)</a:t>
            </a:r>
          </a:p>
          <a:p>
            <a:r>
              <a:rPr lang="en-US" dirty="0"/>
              <a:t>Learn a Repertoire for Black and White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9E4A063-E2F7-45E8-BFF1-AB18BCB3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4" y="319088"/>
            <a:ext cx="1391250" cy="1371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D20F-4636-8846-AEF2-6F0563BF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14D4107-ABFE-127C-80D8-A1B4F4AA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2" y="378667"/>
            <a:ext cx="1391250" cy="1371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6B1B5D1-A286-0DA8-751F-DBEFE10B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Bibliography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E85A5F-3FD7-6F82-67BA-65B231F48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898" y="1988190"/>
            <a:ext cx="10550298" cy="423071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Muller, Karsten; </a:t>
            </a:r>
            <a:r>
              <a:rPr lang="en-US" sz="9600" i="1" dirty="0"/>
              <a:t>Chess Endgames for Kids</a:t>
            </a:r>
            <a:r>
              <a:rPr lang="en-US" sz="9600" dirty="0"/>
              <a:t>, Gambit, UK, 2015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Chandler, Murray; </a:t>
            </a:r>
            <a:r>
              <a:rPr lang="en-US" sz="9600" i="1" dirty="0"/>
              <a:t>Chess Tactics for Kids</a:t>
            </a:r>
            <a:r>
              <a:rPr lang="en-US" sz="9600" dirty="0"/>
              <a:t>, Gambit, UK, 2003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Chandler, Murray; </a:t>
            </a:r>
            <a:r>
              <a:rPr lang="en-US" sz="9600" i="1" dirty="0"/>
              <a:t>How to Beat Your Dad in Chess</a:t>
            </a:r>
            <a:r>
              <a:rPr lang="en-US" sz="9600" dirty="0"/>
              <a:t>, Gambit, UK, 1998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Watson &amp; Burgess; </a:t>
            </a:r>
            <a:r>
              <a:rPr lang="en-US" sz="9600" i="1" dirty="0"/>
              <a:t>Chess Openings for Kids</a:t>
            </a:r>
            <a:r>
              <a:rPr lang="en-US" sz="9600" dirty="0"/>
              <a:t>, Gambit, UK, 2011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 err="1"/>
              <a:t>Engqvist</a:t>
            </a:r>
            <a:r>
              <a:rPr lang="en-US" sz="9600" dirty="0"/>
              <a:t>, Thomas; </a:t>
            </a:r>
            <a:r>
              <a:rPr lang="en-US" sz="9600" i="1" dirty="0"/>
              <a:t>Chess Strategy for Kids</a:t>
            </a:r>
            <a:r>
              <a:rPr lang="en-US" sz="9600" dirty="0"/>
              <a:t>, Gambit, UK, 2016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Chandler, Murray; </a:t>
            </a:r>
            <a:r>
              <a:rPr lang="en-US" sz="9600" i="1" dirty="0"/>
              <a:t>Chess Puzzles for Kids</a:t>
            </a:r>
            <a:r>
              <a:rPr lang="en-US" sz="9600" dirty="0"/>
              <a:t>, Gambit, UK, 2012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80E0B-0481-129F-690D-F5273B2F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14D4107-ABFE-127C-80D8-A1B4F4AA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2" y="378667"/>
            <a:ext cx="1391250" cy="1371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6B1B5D1-A286-0DA8-751F-DBEFE10B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Resources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E85A5F-3FD7-6F82-67BA-65B231F48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898" y="1988190"/>
            <a:ext cx="10550298" cy="4230717"/>
          </a:xfrm>
        </p:spPr>
        <p:txBody>
          <a:bodyPr>
            <a:normAutofit/>
          </a:bodyPr>
          <a:lstStyle/>
          <a:p>
            <a:r>
              <a:rPr lang="en-US" dirty="0"/>
              <a:t>Lecture summaries can be found at </a:t>
            </a:r>
            <a:r>
              <a:rPr lang="en-US" dirty="0">
                <a:hlinkClick r:id="rId3"/>
              </a:rPr>
              <a:t>www.delvalchessclub.com</a:t>
            </a:r>
            <a:r>
              <a:rPr lang="en-US" dirty="0"/>
              <a:t> see MLSN tab.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62722-C2F8-3652-2CDA-284FBFCB9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45" y="2893808"/>
            <a:ext cx="6324600" cy="271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54740-3163-1001-1C0E-B992D5A54648}"/>
              </a:ext>
            </a:extLst>
          </p:cNvPr>
          <p:cNvSpPr txBox="1"/>
          <p:nvPr/>
        </p:nvSpPr>
        <p:spPr>
          <a:xfrm>
            <a:off x="7745392" y="3641883"/>
            <a:ext cx="3219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go to  </a:t>
            </a:r>
            <a:r>
              <a:rPr lang="en-US" dirty="0">
                <a:hlinkClick r:id="rId5"/>
              </a:rPr>
              <a:t>www.chesstotor.eu</a:t>
            </a:r>
            <a:endParaRPr lang="en-US" dirty="0"/>
          </a:p>
          <a:p>
            <a:r>
              <a:rPr lang="en-US" dirty="0"/>
              <a:t>And download step 1 interactive</a:t>
            </a:r>
          </a:p>
          <a:p>
            <a:r>
              <a:rPr lang="en-US" dirty="0"/>
              <a:t>workbook.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D105A-9A62-645A-AB53-03091DA3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0680" y="1828800"/>
            <a:ext cx="8860402" cy="2743200"/>
            <a:chOff x="106680" y="1342103"/>
            <a:chExt cx="8860402" cy="2743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t="18347" r="62637" b="15833"/>
            <a:stretch/>
          </p:blipFill>
          <p:spPr bwMode="auto">
            <a:xfrm>
              <a:off x="106680" y="1342103"/>
              <a:ext cx="27090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9" r="62695" b="15625"/>
            <a:stretch/>
          </p:blipFill>
          <p:spPr bwMode="auto">
            <a:xfrm>
              <a:off x="3200400" y="1342103"/>
              <a:ext cx="2769321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9" r="62582" b="16028"/>
            <a:stretch/>
          </p:blipFill>
          <p:spPr bwMode="auto">
            <a:xfrm>
              <a:off x="6172200" y="1342103"/>
              <a:ext cx="2794882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978576" y="533400"/>
            <a:ext cx="473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The Most Famous </a:t>
            </a:r>
            <a:r>
              <a:rPr lang="en-US" sz="2400" b="1" u="sng" dirty="0" err="1"/>
              <a:t>Philidor</a:t>
            </a:r>
            <a:r>
              <a:rPr lang="en-US" sz="2400" b="1" u="sng" dirty="0"/>
              <a:t> Positions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1813" y="4572001"/>
            <a:ext cx="198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Black to move and Draw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9878" y="4591666"/>
            <a:ext cx="196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White to Move and Win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5297" y="4572001"/>
            <a:ext cx="196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White to Move and Win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BA4607-5908-C907-1DDC-C053D33E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2" t="34274" r="47643" b="11250"/>
          <a:stretch/>
        </p:blipFill>
        <p:spPr bwMode="auto">
          <a:xfrm>
            <a:off x="4572000" y="1676400"/>
            <a:ext cx="2362200" cy="39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5001" y="381001"/>
            <a:ext cx="4616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Delaware Valley Chess Club’s </a:t>
            </a:r>
          </a:p>
          <a:p>
            <a:pPr algn="ctr"/>
            <a:r>
              <a:rPr lang="en-US" sz="2800" dirty="0"/>
              <a:t>Prestigious </a:t>
            </a:r>
            <a:r>
              <a:rPr lang="en-US" sz="2800" dirty="0" err="1"/>
              <a:t>Philidor</a:t>
            </a:r>
            <a:r>
              <a:rPr lang="en-US" sz="2800" dirty="0"/>
              <a:t> Medal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0CA4E-F396-376A-9E3C-7D81C081805B}"/>
              </a:ext>
            </a:extLst>
          </p:cNvPr>
          <p:cNvSpPr txBox="1"/>
          <p:nvPr/>
        </p:nvSpPr>
        <p:spPr>
          <a:xfrm>
            <a:off x="397700" y="1736089"/>
            <a:ext cx="40484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Francois-Andre Philidor (1726-1795)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 was a French chess player and author. He was arguably the first modern player with a real positional, not just tactical, sense. Best known for his focus on pawn play, he also has an opening, ending positions, and a checkmate pattern named after him.  “Teach  the teacher”  the three </a:t>
            </a:r>
          </a:p>
          <a:p>
            <a:r>
              <a:rPr lang="en-US" dirty="0">
                <a:solidFill>
                  <a:srgbClr val="4D5156"/>
                </a:solidFill>
                <a:latin typeface="Google Sans"/>
              </a:rPr>
              <a:t>Previous positions and win the “Prestigious Philidor Medal”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2AEB5-01FD-9C9B-74F5-70A48665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C4E5-4B34-4996-961A-6B205AE9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Week 1 – 2/1/24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0E28-27BD-4DD8-94A6-FF4A0A6BA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DE1C-AECA-42C8-928E-FB4B1B344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393" y="1960561"/>
            <a:ext cx="11157357" cy="4532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1	Resources and Bibliography</a:t>
            </a:r>
          </a:p>
          <a:p>
            <a:pPr marL="0" indent="0">
              <a:buNone/>
            </a:pPr>
            <a:r>
              <a:rPr lang="en-US" sz="1800" dirty="0"/>
              <a:t>1.	The Chessboard and Notation 	</a:t>
            </a:r>
          </a:p>
          <a:p>
            <a:pPr marL="0" indent="0">
              <a:buNone/>
            </a:pPr>
            <a:r>
              <a:rPr lang="en-US" sz="1800" dirty="0"/>
              <a:t>2.	How do the Pieces move and get their Power?  </a:t>
            </a:r>
          </a:p>
          <a:p>
            <a:pPr marL="342900" indent="-342900">
              <a:buAutoNum type="arabicPeriod" startAt="3"/>
            </a:pPr>
            <a:r>
              <a:rPr lang="en-US" sz="1800" dirty="0"/>
              <a:t>        	Review the King move and the button game.</a:t>
            </a:r>
          </a:p>
          <a:p>
            <a:pPr marL="342900" indent="-342900">
              <a:buAutoNum type="arabicPeriod" startAt="3"/>
            </a:pPr>
            <a:r>
              <a:rPr lang="en-US" sz="1800" dirty="0"/>
              <a:t>           The Knights Race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5. 	Review Pawn moves and Pawn promotion.</a:t>
            </a:r>
          </a:p>
          <a:p>
            <a:pPr marL="0" indent="0">
              <a:buNone/>
            </a:pPr>
            <a:r>
              <a:rPr lang="en-US" sz="1800" dirty="0"/>
              <a:t>6.	Basic Endgame 1 “What is Mate?” + Notation Record K &amp; Q vs K Mate.   </a:t>
            </a:r>
          </a:p>
          <a:p>
            <a:pPr marL="0" indent="0">
              <a:buNone/>
            </a:pPr>
            <a:r>
              <a:rPr lang="en-US" sz="1800" dirty="0"/>
              <a:t>7.              Introduction to the chess clock </a:t>
            </a:r>
          </a:p>
          <a:p>
            <a:pPr marL="0" indent="0">
              <a:buNone/>
            </a:pPr>
            <a:r>
              <a:rPr lang="en-US" sz="1800" dirty="0"/>
              <a:t>8.              Introduction to Opening Principles</a:t>
            </a:r>
          </a:p>
          <a:p>
            <a:pPr marL="0" indent="0">
              <a:buNone/>
            </a:pPr>
            <a:r>
              <a:rPr lang="en-US" sz="1800" dirty="0"/>
              <a:t>9.	Play Through a Demonstration Opening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AutoNum type="arabicPeriod" startAt="6"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1BE963-2315-498C-9D25-DB20A9A2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7044"/>
            <a:ext cx="1391250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5AF3A-EA08-8A88-99D7-8AFF2D0135C7}"/>
              </a:ext>
            </a:extLst>
          </p:cNvPr>
          <p:cNvSpPr txBox="1"/>
          <p:nvPr/>
        </p:nvSpPr>
        <p:spPr>
          <a:xfrm>
            <a:off x="9547371" y="2096734"/>
            <a:ext cx="1803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Chess Board</a:t>
            </a:r>
          </a:p>
          <a:p>
            <a:pPr marL="342900" indent="-342900">
              <a:buAutoNum type="arabicPeriod"/>
            </a:pPr>
            <a:r>
              <a:rPr lang="en-US" dirty="0"/>
              <a:t>Pieces</a:t>
            </a:r>
          </a:p>
          <a:p>
            <a:pPr marL="342900" indent="-342900">
              <a:buAutoNum type="arabicPeriod"/>
            </a:pPr>
            <a:r>
              <a:rPr lang="en-US" dirty="0"/>
              <a:t>Endgame</a:t>
            </a:r>
          </a:p>
          <a:p>
            <a:pPr marL="342900" indent="-342900">
              <a:buAutoNum type="arabicPeriod"/>
            </a:pPr>
            <a:r>
              <a:rPr lang="en-US" dirty="0"/>
              <a:t> Tournaments</a:t>
            </a:r>
          </a:p>
          <a:p>
            <a:pPr marL="342900" indent="-342900">
              <a:buAutoNum type="arabicPeriod"/>
            </a:pPr>
            <a:r>
              <a:rPr lang="en-US" dirty="0"/>
              <a:t>Openings</a:t>
            </a:r>
          </a:p>
          <a:p>
            <a:pPr marL="342900" indent="-342900">
              <a:buAutoNum type="arabicPeriod"/>
            </a:pPr>
            <a:r>
              <a:rPr lang="en-US" dirty="0"/>
              <a:t>Play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AF328-AAB5-13F3-CA9D-33D569F7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2900-C59E-4D64-9314-2770729D38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9AEA-F4DD-7453-F08B-461FA3C2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/>
              <a:t>Chess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1FCBD-0517-EC5B-9E06-FC093D6793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An example of a Squares Name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C33E9-8353-2EAC-2B93-DFF9C1F5A8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All the Squares Names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60ABC-56F5-84A6-700D-0671E2BE5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52" y="2446566"/>
            <a:ext cx="3119296" cy="3109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7A16A-EA53-175A-DD44-20E637992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975" y="2447062"/>
            <a:ext cx="3104049" cy="31089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8369D-4F4F-F325-F218-393DB962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87F2-01B8-4539-9AD6-CC389151F5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662</Words>
  <Application>Microsoft Office PowerPoint</Application>
  <PresentationFormat>Widescreen</PresentationFormat>
  <Paragraphs>150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Google Sans</vt:lpstr>
      <vt:lpstr>Segoe UI</vt:lpstr>
      <vt:lpstr>Office Theme</vt:lpstr>
      <vt:lpstr>Beginner Chess Step-By-Step 2/1/24 </vt:lpstr>
      <vt:lpstr>PowerPoint Presentation</vt:lpstr>
      <vt:lpstr>Curriculum</vt:lpstr>
      <vt:lpstr>Bibliography</vt:lpstr>
      <vt:lpstr>Resources</vt:lpstr>
      <vt:lpstr>PowerPoint Presentation</vt:lpstr>
      <vt:lpstr>PowerPoint Presentation</vt:lpstr>
      <vt:lpstr>Week 1 – 2/1/24</vt:lpstr>
      <vt:lpstr>Chess Notation</vt:lpstr>
      <vt:lpstr>Week 1 - 2/1/24</vt:lpstr>
      <vt:lpstr>Week 1 – 2/1/24</vt:lpstr>
      <vt:lpstr>Week 1 – 2/19/24</vt:lpstr>
      <vt:lpstr>Week 1 – 2/1/24</vt:lpstr>
      <vt:lpstr>Week 1 – 2/1/24</vt:lpstr>
      <vt:lpstr>Week 1 – 2/19/24 Mate with King &amp; Queen</vt:lpstr>
      <vt:lpstr>Week 1 – 2/1/24</vt:lpstr>
      <vt:lpstr>Week 1 – 2/1/24 Dragon</vt:lpstr>
      <vt:lpstr>Week 1 – 2/1/24 Dragon</vt:lpstr>
      <vt:lpstr>Week 1 – 2/1/24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Chess Step-By-Step 9/29/23 – 11/03/23</dc:title>
  <dc:creator>kevin Durkin</dc:creator>
  <cp:lastModifiedBy>kevin Durkin</cp:lastModifiedBy>
  <cp:revision>10</cp:revision>
  <cp:lastPrinted>2024-01-28T02:40:04Z</cp:lastPrinted>
  <dcterms:created xsi:type="dcterms:W3CDTF">2023-09-27T17:35:08Z</dcterms:created>
  <dcterms:modified xsi:type="dcterms:W3CDTF">2024-01-28T23:12:48Z</dcterms:modified>
</cp:coreProperties>
</file>